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Aptos Narrow" panose="020B0004020202020204" pitchFamily="34" charset="0"/>
      <p:regular r:id="rId14"/>
      <p:bold r:id="rId15"/>
    </p:embeddedFont>
    <p:embeddedFont>
      <p:font typeface="Clear Sans Regular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 varScale="1">
        <p:scale>
          <a:sx n="56" d="100"/>
          <a:sy n="56" d="100"/>
        </p:scale>
        <p:origin x="774" y="3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' Data Visualization Top 5 cat.'!$B$1</c:f>
              <c:strCache>
                <c:ptCount val="1"/>
                <c:pt idx="0">
                  <c:v>Total score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9C3-4D7A-9C12-130D8295CBC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9C3-4D7A-9C12-130D8295CBC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9C3-4D7A-9C12-130D8295CBC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9C3-4D7A-9C12-130D8295CBC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9C3-4D7A-9C12-130D8295CBC4}"/>
              </c:ext>
            </c:extLst>
          </c:dPt>
          <c:dLbls>
            <c:dLbl>
              <c:idx val="0"/>
              <c:layout>
                <c:manualLayout>
                  <c:x val="-9.6755594394849181E-2"/>
                  <c:y val="0.12369112270613708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9C3-4D7A-9C12-130D8295CBC4}"/>
                </c:ext>
              </c:extLst>
            </c:dLbl>
            <c:dLbl>
              <c:idx val="1"/>
              <c:layout>
                <c:manualLayout>
                  <c:x val="-8.3847911577860965E-2"/>
                  <c:y val="-5.8786249245731732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9C3-4D7A-9C12-130D8295CBC4}"/>
                </c:ext>
              </c:extLst>
            </c:dLbl>
            <c:dLbl>
              <c:idx val="2"/>
              <c:layout>
                <c:manualLayout>
                  <c:x val="2.2889751383374835E-2"/>
                  <c:y val="-0.14174493309196748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9C3-4D7A-9C12-130D8295CBC4}"/>
                </c:ext>
              </c:extLst>
            </c:dLbl>
            <c:dLbl>
              <c:idx val="3"/>
              <c:layout>
                <c:manualLayout>
                  <c:x val="0.10703095141992246"/>
                  <c:y val="-3.6371348454193729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9C3-4D7A-9C12-130D8295CBC4}"/>
                </c:ext>
              </c:extLst>
            </c:dLbl>
            <c:dLbl>
              <c:idx val="4"/>
              <c:layout>
                <c:manualLayout>
                  <c:x val="5.8933964515396509E-2"/>
                  <c:y val="0.12903453661306924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9C3-4D7A-9C12-130D8295CBC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 Data Visualization Top 5 cat.'!$A$2:$A$6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' Data Visualization Top 5 cat.'!$B$2:$B$6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89C3-4D7A-9C12-130D8295CBC4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8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427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 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6846682"/>
            <a:chOff x="0" y="-47625"/>
            <a:chExt cx="7569956" cy="912891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9128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100" b="1" spc="-2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raphik Regular" panose="020B0503030202060203" pitchFamily="34" charset="0"/>
                </a:rPr>
                <a:t>      Analysis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100" spc="-21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Social Buzz should focus more on top 5 content categories, out of which Top 2 are Animals and science which indicates that audience enjoy real life and factual content.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100" spc="-21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Animal category is getting highest reaction so it’s a cash-cow content category.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r>
                <a:rPr lang="en-US" sz="2100" b="1" spc="-2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raphik Regular" panose="020B0503030202060203" pitchFamily="34" charset="0"/>
                </a:rPr>
                <a:t>      Insight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100" spc="-2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raphik Regular" panose="020B0503030202060203" pitchFamily="34" charset="0"/>
                </a:rPr>
                <a:t>Food is a common theme with top 5 categories with “Healthy eating” ranking the highest. This may give an indication to the audience within your user base.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100" spc="-21" dirty="0">
                <a:solidFill>
                  <a:schemeClr val="tx1">
                    <a:lumMod val="85000"/>
                    <a:lumOff val="15000"/>
                  </a:schemeClr>
                </a:solidFill>
                <a:latin typeface="Graphik Regular" panose="020B0503030202060203" pitchFamily="34" charset="0"/>
              </a:endParaRPr>
            </a:p>
            <a:p>
              <a:r>
                <a:rPr lang="en-US" sz="2100" spc="-2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raphik Regular" panose="020B0503030202060203" pitchFamily="34" charset="0"/>
                </a:rPr>
                <a:t>     </a:t>
              </a:r>
              <a:r>
                <a:rPr lang="en-US" sz="2100" b="1" spc="-2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raphik Regular" panose="020B0503030202060203" pitchFamily="34" charset="0"/>
                </a:rPr>
                <a:t>Next-Steps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100" b="1" spc="-21" dirty="0">
                <a:solidFill>
                  <a:schemeClr val="tx1">
                    <a:lumMod val="85000"/>
                    <a:lumOff val="15000"/>
                  </a:schemeClr>
                </a:solidFill>
                <a:latin typeface="Graphik Regular" panose="020B0503030202060203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100" spc="-21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This insightful analysis can be used further to analyze the large-scale production for real-time understanding of your business. We can guide further.</a:t>
              </a: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9474361" cy="5152177"/>
            <a:chOff x="0" y="0"/>
            <a:chExt cx="11564591" cy="6249789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39516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b="1" spc="-19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recap</a:t>
              </a:r>
            </a:p>
            <a:p>
              <a:pPr>
                <a:lnSpc>
                  <a:spcPct val="150000"/>
                </a:lnSpc>
              </a:pPr>
              <a:r>
                <a:rPr lang="en-US" sz="2400" b="1" spc="-19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</a:t>
              </a:r>
            </a:p>
            <a:p>
              <a:pPr>
                <a:lnSpc>
                  <a:spcPct val="150000"/>
                </a:lnSpc>
              </a:pPr>
              <a:r>
                <a:rPr lang="en-US" sz="2400" b="1" spc="-19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Analytics team</a:t>
              </a:r>
            </a:p>
            <a:p>
              <a:pPr>
                <a:lnSpc>
                  <a:spcPct val="150000"/>
                </a:lnSpc>
              </a:pPr>
              <a:r>
                <a:rPr lang="en-US" sz="2400" b="1" spc="-19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Process</a:t>
              </a:r>
            </a:p>
            <a:p>
              <a:pPr>
                <a:lnSpc>
                  <a:spcPct val="150000"/>
                </a:lnSpc>
              </a:pPr>
              <a:r>
                <a:rPr lang="en-US" sz="2400" b="1" spc="-19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Insights</a:t>
              </a:r>
            </a:p>
            <a:p>
              <a:pPr>
                <a:lnSpc>
                  <a:spcPct val="150000"/>
                </a:lnSpc>
              </a:pPr>
              <a:r>
                <a:rPr lang="en-US" sz="2400" b="1" spc="-19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332725-553D-2D7E-BEA1-56FD9294B4EC}"/>
              </a:ext>
            </a:extLst>
          </p:cNvPr>
          <p:cNvSpPr txBox="1"/>
          <p:nvPr/>
        </p:nvSpPr>
        <p:spPr>
          <a:xfrm>
            <a:off x="8915400" y="2601679"/>
            <a:ext cx="6858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Social Buzz is a fast-growing technology unicorn that need to adapt quickly to its global scale. Accenture has begun a 3-month POC focusing on these tasks: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An audit on Social Buzz’s big data Practice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Recommendations for successful IPO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Analysis to find Social Buzz’s top 5 most popular Content Categories</a:t>
            </a:r>
            <a:r>
              <a:rPr lang="en-US" dirty="0"/>
              <a:t>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A71CE1-B97E-0BBC-ABAD-7D835A67FE00}"/>
              </a:ext>
            </a:extLst>
          </p:cNvPr>
          <p:cNvSpPr txBox="1"/>
          <p:nvPr/>
        </p:nvSpPr>
        <p:spPr>
          <a:xfrm>
            <a:off x="3150522" y="5059092"/>
            <a:ext cx="578686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Over </a:t>
            </a:r>
            <a:r>
              <a:rPr lang="en-US" sz="2400" u="sng" dirty="0">
                <a:solidFill>
                  <a:schemeClr val="bg1">
                    <a:lumMod val="95000"/>
                  </a:schemeClr>
                </a:solidFill>
              </a:rPr>
              <a:t>100000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posts per day</a:t>
            </a:r>
          </a:p>
          <a:p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400" u="sng" dirty="0">
                <a:solidFill>
                  <a:schemeClr val="bg1">
                    <a:lumMod val="95000"/>
                  </a:schemeClr>
                </a:solidFill>
              </a:rPr>
              <a:t>36,500,000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pieces of content per year!</a:t>
            </a:r>
          </a:p>
          <a:p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But how to capitalized on it when there is so much?</a:t>
            </a:r>
          </a:p>
          <a:p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Analysis to find Social Buzz’s top 5  most popular content categories.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C47674-CE85-71C8-4167-B042F924C4F9}"/>
              </a:ext>
            </a:extLst>
          </p:cNvPr>
          <p:cNvSpPr txBox="1"/>
          <p:nvPr/>
        </p:nvSpPr>
        <p:spPr>
          <a:xfrm>
            <a:off x="14243804" y="1825527"/>
            <a:ext cx="381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Purva </a:t>
            </a:r>
            <a:r>
              <a:rPr lang="en-US" sz="3200" b="1" dirty="0" err="1"/>
              <a:t>Mavani</a:t>
            </a:r>
            <a:endParaRPr lang="en-US" sz="3200" b="1" dirty="0"/>
          </a:p>
          <a:p>
            <a:r>
              <a:rPr lang="en-US" sz="3200" b="1" dirty="0"/>
              <a:t>Data Analyst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32D92A5-0B6B-B642-E7DB-29CFFA1CC462}"/>
              </a:ext>
            </a:extLst>
          </p:cNvPr>
          <p:cNvSpPr txBox="1"/>
          <p:nvPr/>
        </p:nvSpPr>
        <p:spPr>
          <a:xfrm>
            <a:off x="14401800" y="4686300"/>
            <a:ext cx="36520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Marcus </a:t>
            </a:r>
            <a:r>
              <a:rPr lang="en-US" sz="2800" b="1" dirty="0" err="1"/>
              <a:t>Rompton</a:t>
            </a:r>
            <a:endParaRPr lang="en-US" sz="2800" b="1" dirty="0"/>
          </a:p>
          <a:p>
            <a:r>
              <a:rPr lang="en-US" sz="2800" b="1" dirty="0"/>
              <a:t>Senior Principle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FB999C-EAC8-2CC5-69DA-04FF5E195B2C}"/>
              </a:ext>
            </a:extLst>
          </p:cNvPr>
          <p:cNvSpPr txBox="1"/>
          <p:nvPr/>
        </p:nvSpPr>
        <p:spPr>
          <a:xfrm>
            <a:off x="14320409" y="7691664"/>
            <a:ext cx="30746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Andrew Fleming</a:t>
            </a:r>
          </a:p>
          <a:p>
            <a:r>
              <a:rPr lang="en-US" sz="2800" b="1" dirty="0"/>
              <a:t>Chief Technical Architect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33E9C5-FFDC-4E1A-64D7-55ABA386FD75}"/>
              </a:ext>
            </a:extLst>
          </p:cNvPr>
          <p:cNvSpPr txBox="1"/>
          <p:nvPr/>
        </p:nvSpPr>
        <p:spPr>
          <a:xfrm>
            <a:off x="4114800" y="1284816"/>
            <a:ext cx="3546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Data 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DA1C38A-844C-AA32-5896-1102155F6CF9}"/>
              </a:ext>
            </a:extLst>
          </p:cNvPr>
          <p:cNvSpPr txBox="1"/>
          <p:nvPr/>
        </p:nvSpPr>
        <p:spPr>
          <a:xfrm>
            <a:off x="6000291" y="3059103"/>
            <a:ext cx="3546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BB2F06-5C7A-9614-9A63-EF72E81D009B}"/>
              </a:ext>
            </a:extLst>
          </p:cNvPr>
          <p:cNvSpPr txBox="1"/>
          <p:nvPr/>
        </p:nvSpPr>
        <p:spPr>
          <a:xfrm>
            <a:off x="7791534" y="4438520"/>
            <a:ext cx="3546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Data Modelling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568FAC-6E6C-CD81-74E1-C9EF1BCA3BD0}"/>
              </a:ext>
            </a:extLst>
          </p:cNvPr>
          <p:cNvSpPr txBox="1"/>
          <p:nvPr/>
        </p:nvSpPr>
        <p:spPr>
          <a:xfrm>
            <a:off x="9567223" y="6176483"/>
            <a:ext cx="3546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947194-23DA-BB00-3180-F75DC875F5AD}"/>
              </a:ext>
            </a:extLst>
          </p:cNvPr>
          <p:cNvSpPr txBox="1"/>
          <p:nvPr/>
        </p:nvSpPr>
        <p:spPr>
          <a:xfrm>
            <a:off x="11578642" y="8037333"/>
            <a:ext cx="3546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Uncover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61709" y="535634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43F7ACDD-E348-C0BE-1C4B-9E3BDF6C68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6868953"/>
              </p:ext>
            </p:extLst>
          </p:nvPr>
        </p:nvGraphicFramePr>
        <p:xfrm>
          <a:off x="2719083" y="1114813"/>
          <a:ext cx="7277554" cy="51412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3AA54C6-B196-CD8C-27AB-341F3483CBF0}"/>
              </a:ext>
            </a:extLst>
          </p:cNvPr>
          <p:cNvSpPr txBox="1"/>
          <p:nvPr/>
        </p:nvSpPr>
        <p:spPr>
          <a:xfrm>
            <a:off x="10244402" y="2781300"/>
            <a:ext cx="66856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Top 5 most Popular Content Categories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F48029A-1121-6EC6-7422-895B9BD4FBAE}"/>
              </a:ext>
            </a:extLst>
          </p:cNvPr>
          <p:cNvSpPr txBox="1"/>
          <p:nvPr/>
        </p:nvSpPr>
        <p:spPr>
          <a:xfrm>
            <a:off x="3169897" y="2276722"/>
            <a:ext cx="1321310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sz="3200" dirty="0"/>
              <a:t>There are 16 Unique content categories out of which Animals, Science, healthy eating, technology and food are topmost categories.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32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/>
              <a:t> There are 1897 number of reactions are there to the most popular category “Animal”.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32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32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3BB77E4-240B-668D-D8B5-5E73FE22275D}"/>
              </a:ext>
            </a:extLst>
          </p:cNvPr>
          <p:cNvSpPr txBox="1"/>
          <p:nvPr/>
        </p:nvSpPr>
        <p:spPr>
          <a:xfrm>
            <a:off x="3936706" y="1685870"/>
            <a:ext cx="118139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 </a:t>
            </a:r>
            <a:r>
              <a:rPr lang="en-US" sz="2400" dirty="0"/>
              <a:t>Month “ May” has highest number of post. It has 2138 number of posts.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9DE652B3-1E0E-997D-7B21-ED5729F3B7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731758"/>
              </p:ext>
            </p:extLst>
          </p:nvPr>
        </p:nvGraphicFramePr>
        <p:xfrm>
          <a:off x="6605399" y="3467100"/>
          <a:ext cx="6275837" cy="4004310"/>
        </p:xfrm>
        <a:graphic>
          <a:graphicData uri="http://schemas.openxmlformats.org/drawingml/2006/table">
            <a:tbl>
              <a:tblPr/>
              <a:tblGrid>
                <a:gridCol w="2403512">
                  <a:extLst>
                    <a:ext uri="{9D8B030D-6E8A-4147-A177-3AD203B41FA5}">
                      <a16:colId xmlns:a16="http://schemas.microsoft.com/office/drawing/2014/main" val="1432735438"/>
                    </a:ext>
                  </a:extLst>
                </a:gridCol>
                <a:gridCol w="3872325">
                  <a:extLst>
                    <a:ext uri="{9D8B030D-6E8A-4147-A177-3AD203B41FA5}">
                      <a16:colId xmlns:a16="http://schemas.microsoft.com/office/drawing/2014/main" val="3189547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Row Labels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Count of Content ID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7278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Grand 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24573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5069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2138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54542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January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03350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August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12646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December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2092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292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July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39279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October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2056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2959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November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42559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September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3406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June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4103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March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478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April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1974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6414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February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247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1410</TotalTime>
  <Words>375</Words>
  <Application>Microsoft Office PowerPoint</Application>
  <PresentationFormat>Custom</PresentationFormat>
  <Paragraphs>118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Calibri</vt:lpstr>
      <vt:lpstr>Aptos Narrow</vt:lpstr>
      <vt:lpstr>Times New Roman</vt:lpstr>
      <vt:lpstr>Wingdings</vt:lpstr>
      <vt:lpstr>Clear Sans Regular Bold</vt:lpstr>
      <vt:lpstr>Graphik Regular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Shrey Bipinkumar Shah</cp:lastModifiedBy>
  <cp:revision>10</cp:revision>
  <dcterms:created xsi:type="dcterms:W3CDTF">2006-08-16T00:00:00Z</dcterms:created>
  <dcterms:modified xsi:type="dcterms:W3CDTF">2024-10-02T22:26:45Z</dcterms:modified>
  <dc:identifier>DAEhDyfaYKE</dc:identifier>
</cp:coreProperties>
</file>